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ru-RU"/>
              <a:t>Образец заголовка</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12/18/2020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12/18/2020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ru-RU"/>
              <a:t>Образец заголовка</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12/18/2020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12/18/2020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ru-RU"/>
              <a:t>Образец заголовка</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48A87A34-81AB-432B-8DAE-1953F412C126}" type="datetimeFigureOut">
              <a:rPr lang="en-US" dirty="0"/>
              <a:t>12/18/2020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48A87A34-81AB-432B-8DAE-1953F412C126}" type="datetimeFigureOut">
              <a:rPr lang="en-US" dirty="0"/>
              <a:t>12/18/2020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ru-RU"/>
              <a:t>Образец заголовка</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ru-RU"/>
              <a:t>Образец заголовка</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dirty="0"/>
              <a:t>12/18/2020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Content Placeholder 3"/>
          <p:cNvSpPr>
            <a:spLocks noGrp="1"/>
          </p:cNvSpPr>
          <p:nvPr>
            <p:ph sz="quarter" idx="13"/>
          </p:nvPr>
        </p:nvSpPr>
        <p:spPr>
          <a:xfrm>
            <a:off x="913774" y="3051012"/>
            <a:ext cx="5106027"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3" name="Content Placeholder 5"/>
          <p:cNvSpPr>
            <a:spLocks noGrp="1"/>
          </p:cNvSpPr>
          <p:nvPr>
            <p:ph sz="quarter" idx="14"/>
          </p:nvPr>
        </p:nvSpPr>
        <p:spPr>
          <a:xfrm>
            <a:off x="6172200" y="3051012"/>
            <a:ext cx="5105401"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12/18/2020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ru-RU"/>
              <a:t>Образец заголовка</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12/18/2020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12/18/2020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12/18/2020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16BE572-3257-4870-8C4E-B6EFEAFA06F4}"/>
              </a:ext>
            </a:extLst>
          </p:cNvPr>
          <p:cNvSpPr>
            <a:spLocks noGrp="1"/>
          </p:cNvSpPr>
          <p:nvPr>
            <p:ph type="ctrTitle"/>
          </p:nvPr>
        </p:nvSpPr>
        <p:spPr/>
        <p:txBody>
          <a:bodyPr>
            <a:normAutofit fontScale="90000"/>
          </a:bodyPr>
          <a:lstStyle/>
          <a:p>
            <a:r>
              <a:rPr lang="ru-RU" dirty="0"/>
              <a:t>Консультация для родителей</a:t>
            </a:r>
            <a:br>
              <a:rPr lang="ru-RU" dirty="0"/>
            </a:br>
            <a:br>
              <a:rPr lang="ru-RU" dirty="0"/>
            </a:br>
            <a:r>
              <a:rPr lang="ru-RU" dirty="0"/>
              <a:t>«ВСТРЕЧАЕМ НОВЫЙ ГОД ДОМА»</a:t>
            </a:r>
          </a:p>
        </p:txBody>
      </p:sp>
      <p:pic>
        <p:nvPicPr>
          <p:cNvPr id="4" name="Рисунок 3">
            <a:extLst>
              <a:ext uri="{FF2B5EF4-FFF2-40B4-BE49-F238E27FC236}">
                <a16:creationId xmlns:a16="http://schemas.microsoft.com/office/drawing/2014/main" id="{1C3979B7-031B-4EC3-B843-C8F3C8597840}"/>
              </a:ext>
            </a:extLst>
          </p:cNvPr>
          <p:cNvPicPr>
            <a:picLocks noChangeAspect="1"/>
          </p:cNvPicPr>
          <p:nvPr/>
        </p:nvPicPr>
        <p:blipFill>
          <a:blip r:embed="rId2"/>
          <a:stretch>
            <a:fillRect/>
          </a:stretch>
        </p:blipFill>
        <p:spPr>
          <a:xfrm>
            <a:off x="3843337" y="3886199"/>
            <a:ext cx="4505325" cy="2638887"/>
          </a:xfrm>
          <a:prstGeom prst="rect">
            <a:avLst/>
          </a:prstGeom>
        </p:spPr>
      </p:pic>
      <p:sp>
        <p:nvSpPr>
          <p:cNvPr id="3" name="Подзаголовок 2">
            <a:extLst>
              <a:ext uri="{FF2B5EF4-FFF2-40B4-BE49-F238E27FC236}">
                <a16:creationId xmlns:a16="http://schemas.microsoft.com/office/drawing/2014/main" id="{5CC9A8FF-1B66-433B-8A48-85FC1E1B3A2F}"/>
              </a:ext>
            </a:extLst>
          </p:cNvPr>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3538872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63691CF-9902-4F72-8C38-60F7624061B2}"/>
              </a:ext>
            </a:extLst>
          </p:cNvPr>
          <p:cNvSpPr>
            <a:spLocks noGrp="1"/>
          </p:cNvSpPr>
          <p:nvPr>
            <p:ph type="title"/>
          </p:nvPr>
        </p:nvSpPr>
        <p:spPr>
          <a:xfrm>
            <a:off x="913775" y="609600"/>
            <a:ext cx="3935688" cy="526742"/>
          </a:xfrm>
        </p:spPr>
        <p:txBody>
          <a:bodyPr>
            <a:normAutofit fontScale="90000"/>
          </a:bodyPr>
          <a:lstStyle/>
          <a:p>
            <a:endParaRPr lang="ru-RU" dirty="0"/>
          </a:p>
        </p:txBody>
      </p:sp>
      <p:pic>
        <p:nvPicPr>
          <p:cNvPr id="6" name="Объект 5">
            <a:extLst>
              <a:ext uri="{FF2B5EF4-FFF2-40B4-BE49-F238E27FC236}">
                <a16:creationId xmlns:a16="http://schemas.microsoft.com/office/drawing/2014/main" id="{7FBAED6C-DD0E-4C50-BFED-A763677DEB40}"/>
              </a:ext>
            </a:extLst>
          </p:cNvPr>
          <p:cNvPicPr>
            <a:picLocks noGrp="1" noChangeAspect="1"/>
          </p:cNvPicPr>
          <p:nvPr>
            <p:ph sz="quarter" idx="13"/>
          </p:nvPr>
        </p:nvPicPr>
        <p:blipFill>
          <a:blip r:embed="rId2"/>
          <a:stretch>
            <a:fillRect/>
          </a:stretch>
        </p:blipFill>
        <p:spPr>
          <a:xfrm>
            <a:off x="5655076" y="967667"/>
            <a:ext cx="6214369" cy="4863482"/>
          </a:xfrm>
        </p:spPr>
      </p:pic>
      <p:sp>
        <p:nvSpPr>
          <p:cNvPr id="4" name="Текст 3">
            <a:extLst>
              <a:ext uri="{FF2B5EF4-FFF2-40B4-BE49-F238E27FC236}">
                <a16:creationId xmlns:a16="http://schemas.microsoft.com/office/drawing/2014/main" id="{20E88E61-1B2A-4B80-95CF-B22DF2508056}"/>
              </a:ext>
            </a:extLst>
          </p:cNvPr>
          <p:cNvSpPr>
            <a:spLocks noGrp="1"/>
          </p:cNvSpPr>
          <p:nvPr>
            <p:ph type="body" sz="half" idx="2"/>
          </p:nvPr>
        </p:nvSpPr>
        <p:spPr>
          <a:xfrm>
            <a:off x="230820" y="1384917"/>
            <a:ext cx="4618644" cy="4863483"/>
          </a:xfrm>
        </p:spPr>
        <p:txBody>
          <a:bodyPr>
            <a:normAutofit fontScale="92500" lnSpcReduction="10000"/>
          </a:bodyPr>
          <a:lstStyle/>
          <a:p>
            <a:pPr algn="just"/>
            <a:r>
              <a:rPr lang="ru-RU" dirty="0"/>
              <a:t>Когда ещё, как не под Новый год, ребенок может  рассмотреть семейные реликвии: ватного Деда Мороза, который помнит папу таким же крохой, как сейчас малыш; самодельные вязаные елочные игрушки, которые делала бабушка мамы и сама мама в детстве; стеклянные бусы, передающиеся по наследству в папиной семье; </a:t>
            </a:r>
          </a:p>
          <a:p>
            <a:pPr algn="just"/>
            <a:r>
              <a:rPr lang="ru-RU" dirty="0"/>
              <a:t>Чтобы малыш ощутил себя частью этой истории, покажите ему отпечаток его пальчика на «семейном» шаре, рассмотрите вместе фотографии первого нового года, который он встречал, но вряд ли помнит, так как был ещё совсем крохой… Предложите приготовить подарки и сюрпризы для всех членов семьи, помогите завернуть все в красивую праздничную бумагу, украсить лентами, снежинками и бантиками.</a:t>
            </a:r>
          </a:p>
        </p:txBody>
      </p:sp>
    </p:spTree>
    <p:extLst>
      <p:ext uri="{BB962C8B-B14F-4D97-AF65-F5344CB8AC3E}">
        <p14:creationId xmlns:p14="http://schemas.microsoft.com/office/powerpoint/2010/main" val="407050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63691CF-9902-4F72-8C38-60F7624061B2}"/>
              </a:ext>
            </a:extLst>
          </p:cNvPr>
          <p:cNvSpPr>
            <a:spLocks noGrp="1"/>
          </p:cNvSpPr>
          <p:nvPr>
            <p:ph type="title"/>
          </p:nvPr>
        </p:nvSpPr>
        <p:spPr>
          <a:xfrm rot="10989587" flipV="1">
            <a:off x="922469" y="244005"/>
            <a:ext cx="2205535" cy="50355"/>
          </a:xfrm>
        </p:spPr>
        <p:txBody>
          <a:bodyPr>
            <a:normAutofit fontScale="90000"/>
          </a:bodyPr>
          <a:lstStyle/>
          <a:p>
            <a:endParaRPr lang="ru-RU" dirty="0"/>
          </a:p>
        </p:txBody>
      </p:sp>
      <p:sp>
        <p:nvSpPr>
          <p:cNvPr id="4" name="Текст 3">
            <a:extLst>
              <a:ext uri="{FF2B5EF4-FFF2-40B4-BE49-F238E27FC236}">
                <a16:creationId xmlns:a16="http://schemas.microsoft.com/office/drawing/2014/main" id="{20E88E61-1B2A-4B80-95CF-B22DF2508056}"/>
              </a:ext>
            </a:extLst>
          </p:cNvPr>
          <p:cNvSpPr>
            <a:spLocks noGrp="1"/>
          </p:cNvSpPr>
          <p:nvPr>
            <p:ph type="body" sz="half" idx="2"/>
          </p:nvPr>
        </p:nvSpPr>
        <p:spPr>
          <a:xfrm>
            <a:off x="230820" y="355109"/>
            <a:ext cx="5672830" cy="6211408"/>
          </a:xfrm>
        </p:spPr>
        <p:txBody>
          <a:bodyPr>
            <a:noAutofit/>
          </a:bodyPr>
          <a:lstStyle/>
          <a:p>
            <a:r>
              <a:rPr lang="ru-RU" b="1" dirty="0"/>
              <a:t>Какие подарки может сделать маленький ребенок сам или с помощью взрослого</a:t>
            </a:r>
            <a:r>
              <a:rPr lang="ru-RU" dirty="0"/>
              <a:t>:</a:t>
            </a:r>
          </a:p>
          <a:p>
            <a:pPr algn="just"/>
            <a:r>
              <a:rPr lang="ru-RU" dirty="0"/>
              <a:t>1.Рисунок в красивой рамке. Ребенок постарше может самостоятельно украсить готовую рамку, а ещё постарше – даже сделать её из картона и подручных материалов.</a:t>
            </a:r>
          </a:p>
          <a:p>
            <a:pPr algn="just"/>
            <a:r>
              <a:rPr lang="ru-RU" dirty="0"/>
              <a:t>2.Праздничная открытка различной степени сложности.</a:t>
            </a:r>
          </a:p>
          <a:p>
            <a:pPr algn="just"/>
            <a:r>
              <a:rPr lang="ru-RU" dirty="0"/>
              <a:t>3. Елочная игрушка из папье-маше.</a:t>
            </a:r>
          </a:p>
          <a:p>
            <a:pPr algn="just"/>
            <a:r>
              <a:rPr lang="ru-RU" dirty="0"/>
              <a:t>4. Брелок или любая другая безделушка из бисера.</a:t>
            </a:r>
          </a:p>
          <a:p>
            <a:pPr algn="just"/>
            <a:r>
              <a:rPr lang="ru-RU" dirty="0"/>
              <a:t>5.Поделка из гипса, глины или соленого теста (магнитик для холодильника и пр.)</a:t>
            </a:r>
          </a:p>
          <a:p>
            <a:pPr algn="just"/>
            <a:r>
              <a:rPr lang="ru-RU" dirty="0"/>
              <a:t>6.Самодельное мыло и свечки. Наборы для изготовления таких вещичек можно купить в магазине подарков.</a:t>
            </a:r>
          </a:p>
          <a:p>
            <a:pPr algn="just"/>
            <a:r>
              <a:rPr lang="ru-RU" dirty="0"/>
              <a:t>7.Маленькие кексы, домашнее печенье, конфеты ручной работы. Все это нужно упаковать в красивые коробочки, украшенные малышом.</a:t>
            </a:r>
          </a:p>
        </p:txBody>
      </p:sp>
      <p:pic>
        <p:nvPicPr>
          <p:cNvPr id="8" name="Объект 7">
            <a:extLst>
              <a:ext uri="{FF2B5EF4-FFF2-40B4-BE49-F238E27FC236}">
                <a16:creationId xmlns:a16="http://schemas.microsoft.com/office/drawing/2014/main" id="{8C62522D-786C-47FB-ADC5-ADA6B590CE98}"/>
              </a:ext>
            </a:extLst>
          </p:cNvPr>
          <p:cNvPicPr>
            <a:picLocks noGrp="1" noChangeAspect="1"/>
          </p:cNvPicPr>
          <p:nvPr>
            <p:ph sz="quarter" idx="13"/>
          </p:nvPr>
        </p:nvPicPr>
        <p:blipFill>
          <a:blip r:embed="rId2"/>
          <a:stretch>
            <a:fillRect/>
          </a:stretch>
        </p:blipFill>
        <p:spPr>
          <a:xfrm>
            <a:off x="6809174" y="435006"/>
            <a:ext cx="4838330" cy="6001305"/>
          </a:xfrm>
        </p:spPr>
      </p:pic>
    </p:spTree>
    <p:extLst>
      <p:ext uri="{BB962C8B-B14F-4D97-AF65-F5344CB8AC3E}">
        <p14:creationId xmlns:p14="http://schemas.microsoft.com/office/powerpoint/2010/main" val="299449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63691CF-9902-4F72-8C38-60F7624061B2}"/>
              </a:ext>
            </a:extLst>
          </p:cNvPr>
          <p:cNvSpPr>
            <a:spLocks noGrp="1"/>
          </p:cNvSpPr>
          <p:nvPr>
            <p:ph type="title"/>
          </p:nvPr>
        </p:nvSpPr>
        <p:spPr>
          <a:xfrm rot="10989587" flipV="1">
            <a:off x="922469" y="244005"/>
            <a:ext cx="2205535" cy="50355"/>
          </a:xfrm>
        </p:spPr>
        <p:txBody>
          <a:bodyPr>
            <a:normAutofit fontScale="90000"/>
          </a:bodyPr>
          <a:lstStyle/>
          <a:p>
            <a:endParaRPr lang="ru-RU" dirty="0"/>
          </a:p>
        </p:txBody>
      </p:sp>
      <p:sp>
        <p:nvSpPr>
          <p:cNvPr id="4" name="Текст 3">
            <a:extLst>
              <a:ext uri="{FF2B5EF4-FFF2-40B4-BE49-F238E27FC236}">
                <a16:creationId xmlns:a16="http://schemas.microsoft.com/office/drawing/2014/main" id="{20E88E61-1B2A-4B80-95CF-B22DF2508056}"/>
              </a:ext>
            </a:extLst>
          </p:cNvPr>
          <p:cNvSpPr>
            <a:spLocks noGrp="1"/>
          </p:cNvSpPr>
          <p:nvPr>
            <p:ph type="body" sz="half" idx="2"/>
          </p:nvPr>
        </p:nvSpPr>
        <p:spPr>
          <a:xfrm>
            <a:off x="230820" y="355109"/>
            <a:ext cx="5672830" cy="6211408"/>
          </a:xfrm>
        </p:spPr>
        <p:txBody>
          <a:bodyPr>
            <a:noAutofit/>
          </a:bodyPr>
          <a:lstStyle/>
          <a:p>
            <a:pPr algn="just"/>
            <a:r>
              <a:rPr lang="ru-RU" sz="2000" b="0" i="0" dirty="0">
                <a:solidFill>
                  <a:srgbClr val="333333"/>
                </a:solidFill>
                <a:effectLst/>
                <a:latin typeface="Helvetica" panose="020B0604020202020204" pitchFamily="34" charset="0"/>
              </a:rPr>
              <a:t>Самое главное – сделать эти вещи с душой и желанием, чтобы кроха понимал, что вносит свою лепту в создание праздника для своих родных и близких. Подарок не обязательно должен быть дорогим, главное, чтобы он был не «дежурным». Вопрос хорошего подарка – это не вопрос цены, главный секрет – внимание!</a:t>
            </a:r>
          </a:p>
          <a:p>
            <a:pPr algn="just"/>
            <a:endParaRPr lang="ru-RU" sz="2000" dirty="0">
              <a:solidFill>
                <a:srgbClr val="333333"/>
              </a:solidFill>
              <a:latin typeface="Helvetica" panose="020B0604020202020204" pitchFamily="34" charset="0"/>
            </a:endParaRPr>
          </a:p>
          <a:p>
            <a:pPr algn="just"/>
            <a:endParaRPr lang="ru-RU" sz="2000" dirty="0">
              <a:solidFill>
                <a:srgbClr val="333333"/>
              </a:solidFill>
              <a:latin typeface="Helvetica" panose="020B0604020202020204" pitchFamily="34" charset="0"/>
            </a:endParaRPr>
          </a:p>
          <a:p>
            <a:r>
              <a:rPr lang="ru-RU" sz="2000" dirty="0">
                <a:solidFill>
                  <a:srgbClr val="333333"/>
                </a:solidFill>
                <a:latin typeface="Helvetica" panose="020B0604020202020204" pitchFamily="34" charset="0"/>
              </a:rPr>
              <a:t>Хорошего вам нового года, дорогие родители!</a:t>
            </a:r>
            <a:endParaRPr lang="ru-RU" sz="2000" b="0" i="0" dirty="0">
              <a:solidFill>
                <a:srgbClr val="333333"/>
              </a:solidFill>
              <a:effectLst/>
              <a:latin typeface="Helvetica" panose="020B0604020202020204" pitchFamily="34" charset="0"/>
            </a:endParaRPr>
          </a:p>
          <a:p>
            <a:pPr algn="just"/>
            <a:endParaRPr lang="ru-RU" sz="2000" dirty="0"/>
          </a:p>
        </p:txBody>
      </p:sp>
      <p:pic>
        <p:nvPicPr>
          <p:cNvPr id="7" name="Объект 6">
            <a:extLst>
              <a:ext uri="{FF2B5EF4-FFF2-40B4-BE49-F238E27FC236}">
                <a16:creationId xmlns:a16="http://schemas.microsoft.com/office/drawing/2014/main" id="{83943005-DBE1-49AA-A9A6-262A623D45E4}"/>
              </a:ext>
            </a:extLst>
          </p:cNvPr>
          <p:cNvPicPr>
            <a:picLocks noGrp="1" noChangeAspect="1"/>
          </p:cNvPicPr>
          <p:nvPr>
            <p:ph sz="quarter" idx="13"/>
          </p:nvPr>
        </p:nvPicPr>
        <p:blipFill>
          <a:blip r:embed="rId2"/>
          <a:stretch>
            <a:fillRect/>
          </a:stretch>
        </p:blipFill>
        <p:spPr>
          <a:xfrm>
            <a:off x="7039992" y="479394"/>
            <a:ext cx="4536490" cy="5450889"/>
          </a:xfrm>
        </p:spPr>
      </p:pic>
    </p:spTree>
    <p:extLst>
      <p:ext uri="{BB962C8B-B14F-4D97-AF65-F5344CB8AC3E}">
        <p14:creationId xmlns:p14="http://schemas.microsoft.com/office/powerpoint/2010/main" val="3893500864"/>
      </p:ext>
    </p:extLst>
  </p:cSld>
  <p:clrMapOvr>
    <a:masterClrMapping/>
  </p:clrMapOvr>
</p:sld>
</file>

<file path=ppt/theme/theme1.xml><?xml version="1.0" encoding="utf-8"?>
<a:theme xmlns:a="http://schemas.openxmlformats.org/drawingml/2006/main" name="Капля">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TM04033925[[fn=Капля]]</Template>
  <TotalTime>43</TotalTime>
  <Words>322</Words>
  <Application>Microsoft Office PowerPoint</Application>
  <PresentationFormat>Широкоэкранный</PresentationFormat>
  <Paragraphs>15</Paragraphs>
  <Slides>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4</vt:i4>
      </vt:variant>
    </vt:vector>
  </HeadingPairs>
  <TitlesOfParts>
    <vt:vector size="8" baseType="lpstr">
      <vt:lpstr>Arial</vt:lpstr>
      <vt:lpstr>Helvetica</vt:lpstr>
      <vt:lpstr>Tw Cen MT</vt:lpstr>
      <vt:lpstr>Капля</vt:lpstr>
      <vt:lpstr>Консультация для родителей  «ВСТРЕЧАЕМ НОВЫЙ ГОД ДОМА»</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Консультация для родителей  «ВСТРЕЧАЕМ НОВЫЙ ГОД ДОМА»</dc:title>
  <dc:creator>home user</dc:creator>
  <cp:lastModifiedBy>home user</cp:lastModifiedBy>
  <cp:revision>3</cp:revision>
  <dcterms:created xsi:type="dcterms:W3CDTF">2020-12-18T19:37:40Z</dcterms:created>
  <dcterms:modified xsi:type="dcterms:W3CDTF">2020-12-18T20:21:36Z</dcterms:modified>
</cp:coreProperties>
</file>